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9" r:id="rId6"/>
    <p:sldId id="267" r:id="rId7"/>
    <p:sldId id="261" r:id="rId8"/>
    <p:sldId id="263" r:id="rId9"/>
    <p:sldId id="265" r:id="rId10"/>
    <p:sldId id="266" r:id="rId11"/>
    <p:sldId id="271" r:id="rId12"/>
    <p:sldId id="268" r:id="rId13"/>
    <p:sldId id="27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6281"/>
  </p:normalViewPr>
  <p:slideViewPr>
    <p:cSldViewPr snapToGrid="0">
      <p:cViewPr varScale="1">
        <p:scale>
          <a:sx n="122" d="100"/>
          <a:sy n="122" d="100"/>
        </p:scale>
        <p:origin x="4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8CE974-62CA-4FDB-813A-D98FBE684FBF}" type="doc">
      <dgm:prSet loTypeId="urn:microsoft.com/office/officeart/2008/layout/LinedList" loCatId="list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0F4BBBF7-E1B6-479C-A0ED-B5D8ABE08F2B}">
      <dgm:prSet/>
      <dgm:spPr/>
      <dgm:t>
        <a:bodyPr/>
        <a:lstStyle/>
        <a:p>
          <a:r>
            <a:rPr lang="en-US" dirty="0"/>
            <a:t>Alphabet Inc is pioneer in research and development arms  Google x focuses on developing  cutting-edge technologies such as self driving cars and internet-beaming balloons.</a:t>
          </a:r>
        </a:p>
      </dgm:t>
    </dgm:pt>
    <dgm:pt modelId="{30673046-E470-4689-AD44-F3A955FE42B7}" type="parTrans" cxnId="{41E8E0BB-C68E-4CF3-9A95-AE14CBA68D60}">
      <dgm:prSet/>
      <dgm:spPr/>
      <dgm:t>
        <a:bodyPr/>
        <a:lstStyle/>
        <a:p>
          <a:endParaRPr lang="en-US"/>
        </a:p>
      </dgm:t>
    </dgm:pt>
    <dgm:pt modelId="{5353A823-2A9B-45BB-84D5-3797E3F5D9BA}" type="sibTrans" cxnId="{41E8E0BB-C68E-4CF3-9A95-AE14CBA68D60}">
      <dgm:prSet/>
      <dgm:spPr/>
      <dgm:t>
        <a:bodyPr/>
        <a:lstStyle/>
        <a:p>
          <a:endParaRPr lang="en-US"/>
        </a:p>
      </dgm:t>
    </dgm:pt>
    <dgm:pt modelId="{5A4A64EF-E0FB-4FA3-81B3-872C2E17073D}">
      <dgm:prSet/>
      <dgm:spPr/>
      <dgm:t>
        <a:bodyPr/>
        <a:lstStyle/>
        <a:p>
          <a:r>
            <a:rPr lang="en-US" dirty="0"/>
            <a:t>Decentralized decision-making is the key management style for the company success.</a:t>
          </a:r>
        </a:p>
      </dgm:t>
    </dgm:pt>
    <dgm:pt modelId="{F983D7EB-A445-40B9-8465-E73B878DE7D5}" type="parTrans" cxnId="{263EE515-9517-4675-B5B2-4A75F8266A1C}">
      <dgm:prSet/>
      <dgm:spPr/>
      <dgm:t>
        <a:bodyPr/>
        <a:lstStyle/>
        <a:p>
          <a:endParaRPr lang="en-US"/>
        </a:p>
      </dgm:t>
    </dgm:pt>
    <dgm:pt modelId="{44E09D75-1549-4772-84A9-317F3B3AA5F5}" type="sibTrans" cxnId="{263EE515-9517-4675-B5B2-4A75F8266A1C}">
      <dgm:prSet/>
      <dgm:spPr/>
      <dgm:t>
        <a:bodyPr/>
        <a:lstStyle/>
        <a:p>
          <a:endParaRPr lang="en-US"/>
        </a:p>
      </dgm:t>
    </dgm:pt>
    <dgm:pt modelId="{49CD8DCB-7357-4084-B7FD-5917A4F895AB}">
      <dgm:prSet/>
      <dgm:spPr/>
      <dgm:t>
        <a:bodyPr/>
        <a:lstStyle/>
        <a:p>
          <a:r>
            <a:rPr lang="en-US" dirty="0"/>
            <a:t>Alphabet is working on applying technology to a broad array of life sciences issues, with separate projects dedicated to studying diabetes, cancer, wearables, robotic surgery, population health, and pharmaceuticals.</a:t>
          </a:r>
        </a:p>
      </dgm:t>
    </dgm:pt>
    <dgm:pt modelId="{2656D566-28C8-40BE-BF28-045B8AE9B892}" type="parTrans" cxnId="{0857AA97-B9D3-4DCE-B126-791C26D2A307}">
      <dgm:prSet/>
      <dgm:spPr/>
      <dgm:t>
        <a:bodyPr/>
        <a:lstStyle/>
        <a:p>
          <a:endParaRPr lang="en-US"/>
        </a:p>
      </dgm:t>
    </dgm:pt>
    <dgm:pt modelId="{48E0F01E-0215-4ACE-85FC-C2E7657ED85B}" type="sibTrans" cxnId="{0857AA97-B9D3-4DCE-B126-791C26D2A307}">
      <dgm:prSet/>
      <dgm:spPr/>
      <dgm:t>
        <a:bodyPr/>
        <a:lstStyle/>
        <a:p>
          <a:endParaRPr lang="en-US"/>
        </a:p>
      </dgm:t>
    </dgm:pt>
    <dgm:pt modelId="{F37BCE4D-B587-F745-94AA-B5A24D415BE6}" type="pres">
      <dgm:prSet presAssocID="{AE8CE974-62CA-4FDB-813A-D98FBE684FBF}" presName="vert0" presStyleCnt="0">
        <dgm:presLayoutVars>
          <dgm:dir/>
          <dgm:animOne val="branch"/>
          <dgm:animLvl val="lvl"/>
        </dgm:presLayoutVars>
      </dgm:prSet>
      <dgm:spPr/>
    </dgm:pt>
    <dgm:pt modelId="{B873514F-A816-6145-9199-1E107875994E}" type="pres">
      <dgm:prSet presAssocID="{0F4BBBF7-E1B6-479C-A0ED-B5D8ABE08F2B}" presName="thickLine" presStyleLbl="alignNode1" presStyleIdx="0" presStyleCnt="3"/>
      <dgm:spPr/>
    </dgm:pt>
    <dgm:pt modelId="{F59DBB79-B897-5B4C-96D0-B6AB47AFB48F}" type="pres">
      <dgm:prSet presAssocID="{0F4BBBF7-E1B6-479C-A0ED-B5D8ABE08F2B}" presName="horz1" presStyleCnt="0"/>
      <dgm:spPr/>
    </dgm:pt>
    <dgm:pt modelId="{566BF3A4-47DA-F54B-9799-A3116E3CCDB4}" type="pres">
      <dgm:prSet presAssocID="{0F4BBBF7-E1B6-479C-A0ED-B5D8ABE08F2B}" presName="tx1" presStyleLbl="revTx" presStyleIdx="0" presStyleCnt="3"/>
      <dgm:spPr/>
    </dgm:pt>
    <dgm:pt modelId="{0CA2FCE5-4813-BD46-B48C-87BBC0E78204}" type="pres">
      <dgm:prSet presAssocID="{0F4BBBF7-E1B6-479C-A0ED-B5D8ABE08F2B}" presName="vert1" presStyleCnt="0"/>
      <dgm:spPr/>
    </dgm:pt>
    <dgm:pt modelId="{64EB3075-B5EB-D646-BB33-B946D1CDBF02}" type="pres">
      <dgm:prSet presAssocID="{5A4A64EF-E0FB-4FA3-81B3-872C2E17073D}" presName="thickLine" presStyleLbl="alignNode1" presStyleIdx="1" presStyleCnt="3"/>
      <dgm:spPr/>
    </dgm:pt>
    <dgm:pt modelId="{64D3C671-87EB-EF44-9E33-613901CB6DB5}" type="pres">
      <dgm:prSet presAssocID="{5A4A64EF-E0FB-4FA3-81B3-872C2E17073D}" presName="horz1" presStyleCnt="0"/>
      <dgm:spPr/>
    </dgm:pt>
    <dgm:pt modelId="{5B444418-E4A6-5C46-9D22-8EDD66BB1697}" type="pres">
      <dgm:prSet presAssocID="{5A4A64EF-E0FB-4FA3-81B3-872C2E17073D}" presName="tx1" presStyleLbl="revTx" presStyleIdx="1" presStyleCnt="3"/>
      <dgm:spPr/>
    </dgm:pt>
    <dgm:pt modelId="{103FFE1B-E155-BC42-A46D-0C50AC73FC9D}" type="pres">
      <dgm:prSet presAssocID="{5A4A64EF-E0FB-4FA3-81B3-872C2E17073D}" presName="vert1" presStyleCnt="0"/>
      <dgm:spPr/>
    </dgm:pt>
    <dgm:pt modelId="{A7A9AB73-37E6-5A4D-90D1-67D86AF7754E}" type="pres">
      <dgm:prSet presAssocID="{49CD8DCB-7357-4084-B7FD-5917A4F895AB}" presName="thickLine" presStyleLbl="alignNode1" presStyleIdx="2" presStyleCnt="3"/>
      <dgm:spPr/>
    </dgm:pt>
    <dgm:pt modelId="{64A13FBC-AD26-AF44-8F1D-B4941316954E}" type="pres">
      <dgm:prSet presAssocID="{49CD8DCB-7357-4084-B7FD-5917A4F895AB}" presName="horz1" presStyleCnt="0"/>
      <dgm:spPr/>
    </dgm:pt>
    <dgm:pt modelId="{B04C6DC3-99B8-F944-BA65-872B57D4C109}" type="pres">
      <dgm:prSet presAssocID="{49CD8DCB-7357-4084-B7FD-5917A4F895AB}" presName="tx1" presStyleLbl="revTx" presStyleIdx="2" presStyleCnt="3"/>
      <dgm:spPr/>
    </dgm:pt>
    <dgm:pt modelId="{6CB7D09E-DD07-C145-873B-198FE6D8A351}" type="pres">
      <dgm:prSet presAssocID="{49CD8DCB-7357-4084-B7FD-5917A4F895AB}" presName="vert1" presStyleCnt="0"/>
      <dgm:spPr/>
    </dgm:pt>
  </dgm:ptLst>
  <dgm:cxnLst>
    <dgm:cxn modelId="{263EE515-9517-4675-B5B2-4A75F8266A1C}" srcId="{AE8CE974-62CA-4FDB-813A-D98FBE684FBF}" destId="{5A4A64EF-E0FB-4FA3-81B3-872C2E17073D}" srcOrd="1" destOrd="0" parTransId="{F983D7EB-A445-40B9-8465-E73B878DE7D5}" sibTransId="{44E09D75-1549-4772-84A9-317F3B3AA5F5}"/>
    <dgm:cxn modelId="{9E0E2F42-FD79-2C45-887A-87708C0024BF}" type="presOf" srcId="{49CD8DCB-7357-4084-B7FD-5917A4F895AB}" destId="{B04C6DC3-99B8-F944-BA65-872B57D4C109}" srcOrd="0" destOrd="0" presId="urn:microsoft.com/office/officeart/2008/layout/LinedList"/>
    <dgm:cxn modelId="{B62E874F-3D1A-3C45-8FA8-0C5BEEF16C45}" type="presOf" srcId="{AE8CE974-62CA-4FDB-813A-D98FBE684FBF}" destId="{F37BCE4D-B587-F745-94AA-B5A24D415BE6}" srcOrd="0" destOrd="0" presId="urn:microsoft.com/office/officeart/2008/layout/LinedList"/>
    <dgm:cxn modelId="{B9514F62-3C6B-8A48-8A7C-4588026B8C2F}" type="presOf" srcId="{0F4BBBF7-E1B6-479C-A0ED-B5D8ABE08F2B}" destId="{566BF3A4-47DA-F54B-9799-A3116E3CCDB4}" srcOrd="0" destOrd="0" presId="urn:microsoft.com/office/officeart/2008/layout/LinedList"/>
    <dgm:cxn modelId="{0857AA97-B9D3-4DCE-B126-791C26D2A307}" srcId="{AE8CE974-62CA-4FDB-813A-D98FBE684FBF}" destId="{49CD8DCB-7357-4084-B7FD-5917A4F895AB}" srcOrd="2" destOrd="0" parTransId="{2656D566-28C8-40BE-BF28-045B8AE9B892}" sibTransId="{48E0F01E-0215-4ACE-85FC-C2E7657ED85B}"/>
    <dgm:cxn modelId="{41E8E0BB-C68E-4CF3-9A95-AE14CBA68D60}" srcId="{AE8CE974-62CA-4FDB-813A-D98FBE684FBF}" destId="{0F4BBBF7-E1B6-479C-A0ED-B5D8ABE08F2B}" srcOrd="0" destOrd="0" parTransId="{30673046-E470-4689-AD44-F3A955FE42B7}" sibTransId="{5353A823-2A9B-45BB-84D5-3797E3F5D9BA}"/>
    <dgm:cxn modelId="{0CC486CF-DDFD-8943-BC92-929F37B89A7B}" type="presOf" srcId="{5A4A64EF-E0FB-4FA3-81B3-872C2E17073D}" destId="{5B444418-E4A6-5C46-9D22-8EDD66BB1697}" srcOrd="0" destOrd="0" presId="urn:microsoft.com/office/officeart/2008/layout/LinedList"/>
    <dgm:cxn modelId="{F5B3B0DD-6029-5648-8B87-DFAAEB7F6E74}" type="presParOf" srcId="{F37BCE4D-B587-F745-94AA-B5A24D415BE6}" destId="{B873514F-A816-6145-9199-1E107875994E}" srcOrd="0" destOrd="0" presId="urn:microsoft.com/office/officeart/2008/layout/LinedList"/>
    <dgm:cxn modelId="{D9FF72FA-B513-7243-AAD1-D3F053194907}" type="presParOf" srcId="{F37BCE4D-B587-F745-94AA-B5A24D415BE6}" destId="{F59DBB79-B897-5B4C-96D0-B6AB47AFB48F}" srcOrd="1" destOrd="0" presId="urn:microsoft.com/office/officeart/2008/layout/LinedList"/>
    <dgm:cxn modelId="{654E58AF-84DE-FE48-BD5B-2D44ADC192E4}" type="presParOf" srcId="{F59DBB79-B897-5B4C-96D0-B6AB47AFB48F}" destId="{566BF3A4-47DA-F54B-9799-A3116E3CCDB4}" srcOrd="0" destOrd="0" presId="urn:microsoft.com/office/officeart/2008/layout/LinedList"/>
    <dgm:cxn modelId="{BF17CD40-E916-0F43-92EB-DFCD58374608}" type="presParOf" srcId="{F59DBB79-B897-5B4C-96D0-B6AB47AFB48F}" destId="{0CA2FCE5-4813-BD46-B48C-87BBC0E78204}" srcOrd="1" destOrd="0" presId="urn:microsoft.com/office/officeart/2008/layout/LinedList"/>
    <dgm:cxn modelId="{E92DBF40-F2E1-A448-A771-2FAEDE51A6BC}" type="presParOf" srcId="{F37BCE4D-B587-F745-94AA-B5A24D415BE6}" destId="{64EB3075-B5EB-D646-BB33-B946D1CDBF02}" srcOrd="2" destOrd="0" presId="urn:microsoft.com/office/officeart/2008/layout/LinedList"/>
    <dgm:cxn modelId="{7CF03D6E-3E46-6F41-8765-1F0A43B63CB8}" type="presParOf" srcId="{F37BCE4D-B587-F745-94AA-B5A24D415BE6}" destId="{64D3C671-87EB-EF44-9E33-613901CB6DB5}" srcOrd="3" destOrd="0" presId="urn:microsoft.com/office/officeart/2008/layout/LinedList"/>
    <dgm:cxn modelId="{06CB565F-9B89-1643-8562-65FB6BCA06AF}" type="presParOf" srcId="{64D3C671-87EB-EF44-9E33-613901CB6DB5}" destId="{5B444418-E4A6-5C46-9D22-8EDD66BB1697}" srcOrd="0" destOrd="0" presId="urn:microsoft.com/office/officeart/2008/layout/LinedList"/>
    <dgm:cxn modelId="{461A3D65-DFB9-994E-B3CA-3B127A7C86E8}" type="presParOf" srcId="{64D3C671-87EB-EF44-9E33-613901CB6DB5}" destId="{103FFE1B-E155-BC42-A46D-0C50AC73FC9D}" srcOrd="1" destOrd="0" presId="urn:microsoft.com/office/officeart/2008/layout/LinedList"/>
    <dgm:cxn modelId="{BFAC6A8C-04C7-3943-8D44-BF0DFA796576}" type="presParOf" srcId="{F37BCE4D-B587-F745-94AA-B5A24D415BE6}" destId="{A7A9AB73-37E6-5A4D-90D1-67D86AF7754E}" srcOrd="4" destOrd="0" presId="urn:microsoft.com/office/officeart/2008/layout/LinedList"/>
    <dgm:cxn modelId="{8017D555-EC6A-AC44-A679-1B7BADA4CFB0}" type="presParOf" srcId="{F37BCE4D-B587-F745-94AA-B5A24D415BE6}" destId="{64A13FBC-AD26-AF44-8F1D-B4941316954E}" srcOrd="5" destOrd="0" presId="urn:microsoft.com/office/officeart/2008/layout/LinedList"/>
    <dgm:cxn modelId="{86245D10-C25A-9645-A013-FF6719C3A365}" type="presParOf" srcId="{64A13FBC-AD26-AF44-8F1D-B4941316954E}" destId="{B04C6DC3-99B8-F944-BA65-872B57D4C109}" srcOrd="0" destOrd="0" presId="urn:microsoft.com/office/officeart/2008/layout/LinedList"/>
    <dgm:cxn modelId="{C9A5185F-07B5-9740-92E4-3D27C0CD8F60}" type="presParOf" srcId="{64A13FBC-AD26-AF44-8F1D-B4941316954E}" destId="{6CB7D09E-DD07-C145-873B-198FE6D8A35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F1E8DF-ED8C-482B-8811-8BD9A28FB014}" type="doc">
      <dgm:prSet loTypeId="urn:microsoft.com/office/officeart/2005/8/layout/vList2" loCatId="list" qsTypeId="urn:microsoft.com/office/officeart/2005/8/quickstyle/simple4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98603F95-38E5-46E9-AA13-84C56AEE6323}">
      <dgm:prSet/>
      <dgm:spPr/>
      <dgm:t>
        <a:bodyPr/>
        <a:lstStyle/>
        <a:p>
          <a:r>
            <a:rPr lang="en-US" dirty="0"/>
            <a:t>Q1) In which year Alphabet Inc is found?</a:t>
          </a:r>
        </a:p>
      </dgm:t>
    </dgm:pt>
    <dgm:pt modelId="{B9D2AD9E-9660-485A-9652-2C2189127FC7}" type="parTrans" cxnId="{95E99506-25D0-46E1-BE35-C567A4C7F1DE}">
      <dgm:prSet/>
      <dgm:spPr/>
      <dgm:t>
        <a:bodyPr/>
        <a:lstStyle/>
        <a:p>
          <a:endParaRPr lang="en-US"/>
        </a:p>
      </dgm:t>
    </dgm:pt>
    <dgm:pt modelId="{CCBBCD7A-6F70-4424-BF96-9BD432548B94}" type="sibTrans" cxnId="{95E99506-25D0-46E1-BE35-C567A4C7F1DE}">
      <dgm:prSet/>
      <dgm:spPr/>
      <dgm:t>
        <a:bodyPr/>
        <a:lstStyle/>
        <a:p>
          <a:endParaRPr lang="en-US"/>
        </a:p>
      </dgm:t>
    </dgm:pt>
    <dgm:pt modelId="{581A3D82-F6F4-4A4E-9B53-128BC4170ED9}">
      <dgm:prSet/>
      <dgm:spPr/>
      <dgm:t>
        <a:bodyPr/>
        <a:lstStyle/>
        <a:p>
          <a:r>
            <a:rPr lang="en-US" b="1" dirty="0"/>
            <a:t>A) 08-10-2015  </a:t>
          </a:r>
          <a:r>
            <a:rPr lang="en-US" dirty="0"/>
            <a:t>B) 06-29-2014  C) 01-12-2017  D) 08-11-2015</a:t>
          </a:r>
        </a:p>
      </dgm:t>
    </dgm:pt>
    <dgm:pt modelId="{F2225E09-7B08-4041-97A9-F7C730B77858}" type="parTrans" cxnId="{A1CD7F2B-6F01-4542-AE71-5C979BE214B4}">
      <dgm:prSet/>
      <dgm:spPr/>
      <dgm:t>
        <a:bodyPr/>
        <a:lstStyle/>
        <a:p>
          <a:endParaRPr lang="en-US"/>
        </a:p>
      </dgm:t>
    </dgm:pt>
    <dgm:pt modelId="{C77409B5-2F03-419C-8FE4-D557726A9E03}" type="sibTrans" cxnId="{A1CD7F2B-6F01-4542-AE71-5C979BE214B4}">
      <dgm:prSet/>
      <dgm:spPr/>
      <dgm:t>
        <a:bodyPr/>
        <a:lstStyle/>
        <a:p>
          <a:endParaRPr lang="en-US"/>
        </a:p>
      </dgm:t>
    </dgm:pt>
    <dgm:pt modelId="{4D340F92-EC2F-4B61-A133-B84B88A278B9}">
      <dgm:prSet/>
      <dgm:spPr/>
      <dgm:t>
        <a:bodyPr/>
        <a:lstStyle/>
        <a:p>
          <a:r>
            <a:rPr lang="en-US" dirty="0"/>
            <a:t>Q2) When Alphabet Inc became parent Company?</a:t>
          </a:r>
        </a:p>
      </dgm:t>
    </dgm:pt>
    <dgm:pt modelId="{ABFF11BF-E85D-4606-B319-89C29C33187E}" type="parTrans" cxnId="{F9F9DFA8-1098-4B7F-B731-016F9F6D342F}">
      <dgm:prSet/>
      <dgm:spPr/>
      <dgm:t>
        <a:bodyPr/>
        <a:lstStyle/>
        <a:p>
          <a:endParaRPr lang="en-US"/>
        </a:p>
      </dgm:t>
    </dgm:pt>
    <dgm:pt modelId="{92348421-8978-488D-A6A1-D5A41A9355F6}" type="sibTrans" cxnId="{F9F9DFA8-1098-4B7F-B731-016F9F6D342F}">
      <dgm:prSet/>
      <dgm:spPr/>
      <dgm:t>
        <a:bodyPr/>
        <a:lstStyle/>
        <a:p>
          <a:endParaRPr lang="en-US"/>
        </a:p>
      </dgm:t>
    </dgm:pt>
    <dgm:pt modelId="{C0E500CE-AFB0-4F51-973F-06691C5E8D1C}">
      <dgm:prSet/>
      <dgm:spPr/>
      <dgm:t>
        <a:bodyPr/>
        <a:lstStyle/>
        <a:p>
          <a:r>
            <a:rPr lang="en-US" dirty="0"/>
            <a:t>A) 09-12-2015  </a:t>
          </a:r>
          <a:r>
            <a:rPr lang="en-US" b="1" dirty="0"/>
            <a:t>B) 10-02-2015  </a:t>
          </a:r>
          <a:r>
            <a:rPr lang="en-US" dirty="0"/>
            <a:t>C)06-29-2018  D)12-12-2018</a:t>
          </a:r>
        </a:p>
      </dgm:t>
    </dgm:pt>
    <dgm:pt modelId="{92023DE2-BDF2-4709-B41D-A26B364046D0}" type="parTrans" cxnId="{7DDFAEA1-2E60-4A33-9EE2-658C2D866F15}">
      <dgm:prSet/>
      <dgm:spPr/>
      <dgm:t>
        <a:bodyPr/>
        <a:lstStyle/>
        <a:p>
          <a:endParaRPr lang="en-US"/>
        </a:p>
      </dgm:t>
    </dgm:pt>
    <dgm:pt modelId="{08ACEAA7-FCAA-4170-B6FE-9A2B42854BFE}" type="sibTrans" cxnId="{7DDFAEA1-2E60-4A33-9EE2-658C2D866F15}">
      <dgm:prSet/>
      <dgm:spPr/>
      <dgm:t>
        <a:bodyPr/>
        <a:lstStyle/>
        <a:p>
          <a:endParaRPr lang="en-US"/>
        </a:p>
      </dgm:t>
    </dgm:pt>
    <dgm:pt modelId="{539D6164-DAF2-4012-B709-3D5256E2AFF8}">
      <dgm:prSet/>
      <dgm:spPr/>
      <dgm:t>
        <a:bodyPr/>
        <a:lstStyle/>
        <a:p>
          <a:r>
            <a:rPr lang="en-US" dirty="0"/>
            <a:t>Q3) Who  is the present CEO of the Company?</a:t>
          </a:r>
        </a:p>
      </dgm:t>
    </dgm:pt>
    <dgm:pt modelId="{23FA75FC-85F5-4BD1-BC50-D41379DA918E}" type="parTrans" cxnId="{3CD7BDAD-2E9E-4288-A06E-72B7124DB7AA}">
      <dgm:prSet/>
      <dgm:spPr/>
      <dgm:t>
        <a:bodyPr/>
        <a:lstStyle/>
        <a:p>
          <a:endParaRPr lang="en-US"/>
        </a:p>
      </dgm:t>
    </dgm:pt>
    <dgm:pt modelId="{D7AA91F8-3E96-4141-91D5-C7DC7D465A0D}" type="sibTrans" cxnId="{3CD7BDAD-2E9E-4288-A06E-72B7124DB7AA}">
      <dgm:prSet/>
      <dgm:spPr/>
      <dgm:t>
        <a:bodyPr/>
        <a:lstStyle/>
        <a:p>
          <a:endParaRPr lang="en-US"/>
        </a:p>
      </dgm:t>
    </dgm:pt>
    <dgm:pt modelId="{5D024AD4-54A1-47F6-B868-0728697AC6C4}">
      <dgm:prSet/>
      <dgm:spPr/>
      <dgm:t>
        <a:bodyPr/>
        <a:lstStyle/>
        <a:p>
          <a:r>
            <a:rPr lang="en-US"/>
            <a:t>A) Tom Curry  B)Sundy   C) Larry Page </a:t>
          </a:r>
          <a:r>
            <a:rPr lang="en-US" b="1"/>
            <a:t>D) Sundar Pichai </a:t>
          </a:r>
          <a:endParaRPr lang="en-US"/>
        </a:p>
      </dgm:t>
    </dgm:pt>
    <dgm:pt modelId="{483630A2-4BCF-45BA-9FB3-44001B194026}" type="parTrans" cxnId="{EB97CB4D-4AA7-4DF6-86E7-4351951FDCB0}">
      <dgm:prSet/>
      <dgm:spPr/>
      <dgm:t>
        <a:bodyPr/>
        <a:lstStyle/>
        <a:p>
          <a:endParaRPr lang="en-US"/>
        </a:p>
      </dgm:t>
    </dgm:pt>
    <dgm:pt modelId="{56E2151A-763C-416B-9722-50DE0B76CD7F}" type="sibTrans" cxnId="{EB97CB4D-4AA7-4DF6-86E7-4351951FDCB0}">
      <dgm:prSet/>
      <dgm:spPr/>
      <dgm:t>
        <a:bodyPr/>
        <a:lstStyle/>
        <a:p>
          <a:endParaRPr lang="en-US"/>
        </a:p>
      </dgm:t>
    </dgm:pt>
    <dgm:pt modelId="{013377D0-3FD7-4296-A2EC-DA455933ED4B}">
      <dgm:prSet/>
      <dgm:spPr/>
      <dgm:t>
        <a:bodyPr/>
        <a:lstStyle/>
        <a:p>
          <a:r>
            <a:rPr lang="en-US" dirty="0"/>
            <a:t>Q4) Which one is the management style of Alphabet Inc?</a:t>
          </a:r>
        </a:p>
      </dgm:t>
    </dgm:pt>
    <dgm:pt modelId="{6EC24E4F-5C40-4B80-87D3-E6B351890B0B}" type="parTrans" cxnId="{269248BD-EFC8-4492-8AD2-C32F790549E8}">
      <dgm:prSet/>
      <dgm:spPr/>
      <dgm:t>
        <a:bodyPr/>
        <a:lstStyle/>
        <a:p>
          <a:endParaRPr lang="en-US"/>
        </a:p>
      </dgm:t>
    </dgm:pt>
    <dgm:pt modelId="{40F3DB51-8D04-4F66-86BE-22A8DCF68790}" type="sibTrans" cxnId="{269248BD-EFC8-4492-8AD2-C32F790549E8}">
      <dgm:prSet/>
      <dgm:spPr/>
      <dgm:t>
        <a:bodyPr/>
        <a:lstStyle/>
        <a:p>
          <a:endParaRPr lang="en-US"/>
        </a:p>
      </dgm:t>
    </dgm:pt>
    <dgm:pt modelId="{EAAE45A5-84A0-4B54-8E79-13A1C4692F49}">
      <dgm:prSet/>
      <dgm:spPr/>
      <dgm:t>
        <a:bodyPr/>
        <a:lstStyle/>
        <a:p>
          <a:r>
            <a:rPr lang="en-US" b="1"/>
            <a:t>A) Decentralized decision making  </a:t>
          </a:r>
          <a:r>
            <a:rPr lang="en-US"/>
            <a:t>B) Centralized decision making C)Master slave D) None</a:t>
          </a:r>
        </a:p>
      </dgm:t>
    </dgm:pt>
    <dgm:pt modelId="{66DDBB56-9107-455C-923A-5473A9C207CA}" type="parTrans" cxnId="{5B2670B9-C827-4A5E-9506-7EA4FB020FA9}">
      <dgm:prSet/>
      <dgm:spPr/>
      <dgm:t>
        <a:bodyPr/>
        <a:lstStyle/>
        <a:p>
          <a:endParaRPr lang="en-US"/>
        </a:p>
      </dgm:t>
    </dgm:pt>
    <dgm:pt modelId="{D5C5FD67-3876-49B9-9C0B-486CB3A7EC06}" type="sibTrans" cxnId="{5B2670B9-C827-4A5E-9506-7EA4FB020FA9}">
      <dgm:prSet/>
      <dgm:spPr/>
      <dgm:t>
        <a:bodyPr/>
        <a:lstStyle/>
        <a:p>
          <a:endParaRPr lang="en-US"/>
        </a:p>
      </dgm:t>
    </dgm:pt>
    <dgm:pt modelId="{570C3C7B-DBE0-4A1C-BD8E-ECFF77D95F06}">
      <dgm:prSet/>
      <dgm:spPr/>
      <dgm:t>
        <a:bodyPr/>
        <a:lstStyle/>
        <a:p>
          <a:r>
            <a:rPr lang="en-US" dirty="0"/>
            <a:t>Q5) Which is the management /products of Alphabet Inc?</a:t>
          </a:r>
        </a:p>
      </dgm:t>
    </dgm:pt>
    <dgm:pt modelId="{C3A3F706-B53E-42EF-9A20-E4CC60F068D7}" type="parTrans" cxnId="{D5B258D2-DC06-4B96-BEC4-5E26D1473D30}">
      <dgm:prSet/>
      <dgm:spPr/>
      <dgm:t>
        <a:bodyPr/>
        <a:lstStyle/>
        <a:p>
          <a:endParaRPr lang="en-US"/>
        </a:p>
      </dgm:t>
    </dgm:pt>
    <dgm:pt modelId="{9446A6DE-DDCB-449C-A5C9-AD257FAC952D}" type="sibTrans" cxnId="{D5B258D2-DC06-4B96-BEC4-5E26D1473D30}">
      <dgm:prSet/>
      <dgm:spPr/>
      <dgm:t>
        <a:bodyPr/>
        <a:lstStyle/>
        <a:p>
          <a:endParaRPr lang="en-US"/>
        </a:p>
      </dgm:t>
    </dgm:pt>
    <dgm:pt modelId="{250A9A5B-E1BD-4C2D-B441-B1703B7F002E}">
      <dgm:prSet/>
      <dgm:spPr/>
      <dgm:t>
        <a:bodyPr/>
        <a:lstStyle/>
        <a:p>
          <a:r>
            <a:rPr lang="en-US"/>
            <a:t>A) FaceBook  B) Whats APP  </a:t>
          </a:r>
          <a:r>
            <a:rPr lang="en-US" b="1"/>
            <a:t>C) Google  </a:t>
          </a:r>
          <a:r>
            <a:rPr lang="en-US"/>
            <a:t>D)  Tesla</a:t>
          </a:r>
        </a:p>
      </dgm:t>
    </dgm:pt>
    <dgm:pt modelId="{C9FAE4D5-C2E6-450E-9AA9-EA4B9606B043}" type="parTrans" cxnId="{DC06A64A-F3D5-48A7-83EF-6BA28FAB9A75}">
      <dgm:prSet/>
      <dgm:spPr/>
      <dgm:t>
        <a:bodyPr/>
        <a:lstStyle/>
        <a:p>
          <a:endParaRPr lang="en-US"/>
        </a:p>
      </dgm:t>
    </dgm:pt>
    <dgm:pt modelId="{F8057DAE-7896-4564-9033-BE4CA8E59A2E}" type="sibTrans" cxnId="{DC06A64A-F3D5-48A7-83EF-6BA28FAB9A75}">
      <dgm:prSet/>
      <dgm:spPr/>
      <dgm:t>
        <a:bodyPr/>
        <a:lstStyle/>
        <a:p>
          <a:endParaRPr lang="en-US"/>
        </a:p>
      </dgm:t>
    </dgm:pt>
    <dgm:pt modelId="{C940D864-A197-9F4F-9743-CAA6E90CF77C}" type="pres">
      <dgm:prSet presAssocID="{DBF1E8DF-ED8C-482B-8811-8BD9A28FB014}" presName="linear" presStyleCnt="0">
        <dgm:presLayoutVars>
          <dgm:animLvl val="lvl"/>
          <dgm:resizeHandles val="exact"/>
        </dgm:presLayoutVars>
      </dgm:prSet>
      <dgm:spPr/>
    </dgm:pt>
    <dgm:pt modelId="{CE2DE44C-2857-5B42-8DA8-40D35F961158}" type="pres">
      <dgm:prSet presAssocID="{98603F95-38E5-46E9-AA13-84C56AEE6323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AD05153-3F24-6648-A611-79735D7A3FA8}" type="pres">
      <dgm:prSet presAssocID="{98603F95-38E5-46E9-AA13-84C56AEE6323}" presName="childText" presStyleLbl="revTx" presStyleIdx="0" presStyleCnt="5">
        <dgm:presLayoutVars>
          <dgm:bulletEnabled val="1"/>
        </dgm:presLayoutVars>
      </dgm:prSet>
      <dgm:spPr/>
    </dgm:pt>
    <dgm:pt modelId="{C7F3642D-5BE9-624D-84FC-1E17FF24A04D}" type="pres">
      <dgm:prSet presAssocID="{4D340F92-EC2F-4B61-A133-B84B88A278B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BDA5ED3-40CE-D54B-BFA4-697081D77659}" type="pres">
      <dgm:prSet presAssocID="{4D340F92-EC2F-4B61-A133-B84B88A278B9}" presName="childText" presStyleLbl="revTx" presStyleIdx="1" presStyleCnt="5">
        <dgm:presLayoutVars>
          <dgm:bulletEnabled val="1"/>
        </dgm:presLayoutVars>
      </dgm:prSet>
      <dgm:spPr/>
    </dgm:pt>
    <dgm:pt modelId="{AF4C12A5-55B3-E942-A3D5-ED92D8B3FD01}" type="pres">
      <dgm:prSet presAssocID="{539D6164-DAF2-4012-B709-3D5256E2AFF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E9F36E2-8F63-DE45-89CD-3FE5CA641813}" type="pres">
      <dgm:prSet presAssocID="{539D6164-DAF2-4012-B709-3D5256E2AFF8}" presName="childText" presStyleLbl="revTx" presStyleIdx="2" presStyleCnt="5">
        <dgm:presLayoutVars>
          <dgm:bulletEnabled val="1"/>
        </dgm:presLayoutVars>
      </dgm:prSet>
      <dgm:spPr/>
    </dgm:pt>
    <dgm:pt modelId="{BD8ABA51-F5A9-9A41-BA46-A36481DC059E}" type="pres">
      <dgm:prSet presAssocID="{013377D0-3FD7-4296-A2EC-DA455933ED4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F72C69A-CB52-B649-A6F8-423C02517ADC}" type="pres">
      <dgm:prSet presAssocID="{013377D0-3FD7-4296-A2EC-DA455933ED4B}" presName="childText" presStyleLbl="revTx" presStyleIdx="3" presStyleCnt="5">
        <dgm:presLayoutVars>
          <dgm:bulletEnabled val="1"/>
        </dgm:presLayoutVars>
      </dgm:prSet>
      <dgm:spPr/>
    </dgm:pt>
    <dgm:pt modelId="{78DB339E-6092-4840-AFB5-A9B5F3C66EB0}" type="pres">
      <dgm:prSet presAssocID="{570C3C7B-DBE0-4A1C-BD8E-ECFF77D95F06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005E1152-495F-7B47-A918-12EC9DE90172}" type="pres">
      <dgm:prSet presAssocID="{570C3C7B-DBE0-4A1C-BD8E-ECFF77D95F06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95E99506-25D0-46E1-BE35-C567A4C7F1DE}" srcId="{DBF1E8DF-ED8C-482B-8811-8BD9A28FB014}" destId="{98603F95-38E5-46E9-AA13-84C56AEE6323}" srcOrd="0" destOrd="0" parTransId="{B9D2AD9E-9660-485A-9652-2C2189127FC7}" sibTransId="{CCBBCD7A-6F70-4424-BF96-9BD432548B94}"/>
    <dgm:cxn modelId="{AD56F50A-BA55-9348-8485-FA752280AD89}" type="presOf" srcId="{5D024AD4-54A1-47F6-B868-0728697AC6C4}" destId="{9E9F36E2-8F63-DE45-89CD-3FE5CA641813}" srcOrd="0" destOrd="0" presId="urn:microsoft.com/office/officeart/2005/8/layout/vList2"/>
    <dgm:cxn modelId="{C527120B-402D-EE4F-8F72-54B4A37A73D0}" type="presOf" srcId="{4D340F92-EC2F-4B61-A133-B84B88A278B9}" destId="{C7F3642D-5BE9-624D-84FC-1E17FF24A04D}" srcOrd="0" destOrd="0" presId="urn:microsoft.com/office/officeart/2005/8/layout/vList2"/>
    <dgm:cxn modelId="{A1CD7F2B-6F01-4542-AE71-5C979BE214B4}" srcId="{98603F95-38E5-46E9-AA13-84C56AEE6323}" destId="{581A3D82-F6F4-4A4E-9B53-128BC4170ED9}" srcOrd="0" destOrd="0" parTransId="{F2225E09-7B08-4041-97A9-F7C730B77858}" sibTransId="{C77409B5-2F03-419C-8FE4-D557726A9E03}"/>
    <dgm:cxn modelId="{DC06A64A-F3D5-48A7-83EF-6BA28FAB9A75}" srcId="{570C3C7B-DBE0-4A1C-BD8E-ECFF77D95F06}" destId="{250A9A5B-E1BD-4C2D-B441-B1703B7F002E}" srcOrd="0" destOrd="0" parTransId="{C9FAE4D5-C2E6-450E-9AA9-EA4B9606B043}" sibTransId="{F8057DAE-7896-4564-9033-BE4CA8E59A2E}"/>
    <dgm:cxn modelId="{EB97CB4D-4AA7-4DF6-86E7-4351951FDCB0}" srcId="{539D6164-DAF2-4012-B709-3D5256E2AFF8}" destId="{5D024AD4-54A1-47F6-B868-0728697AC6C4}" srcOrd="0" destOrd="0" parTransId="{483630A2-4BCF-45BA-9FB3-44001B194026}" sibTransId="{56E2151A-763C-416B-9722-50DE0B76CD7F}"/>
    <dgm:cxn modelId="{D38D8752-BF09-034B-B6DD-5434EE7D4AC6}" type="presOf" srcId="{570C3C7B-DBE0-4A1C-BD8E-ECFF77D95F06}" destId="{78DB339E-6092-4840-AFB5-A9B5F3C66EB0}" srcOrd="0" destOrd="0" presId="urn:microsoft.com/office/officeart/2005/8/layout/vList2"/>
    <dgm:cxn modelId="{9492588E-801A-BE48-A0BC-3982540ADB2A}" type="presOf" srcId="{581A3D82-F6F4-4A4E-9B53-128BC4170ED9}" destId="{2AD05153-3F24-6648-A611-79735D7A3FA8}" srcOrd="0" destOrd="0" presId="urn:microsoft.com/office/officeart/2005/8/layout/vList2"/>
    <dgm:cxn modelId="{53BEBA99-0763-AC48-888D-529DDD49A17A}" type="presOf" srcId="{C0E500CE-AFB0-4F51-973F-06691C5E8D1C}" destId="{1BDA5ED3-40CE-D54B-BFA4-697081D77659}" srcOrd="0" destOrd="0" presId="urn:microsoft.com/office/officeart/2005/8/layout/vList2"/>
    <dgm:cxn modelId="{A158359D-82F6-474B-A167-A3C82493303C}" type="presOf" srcId="{539D6164-DAF2-4012-B709-3D5256E2AFF8}" destId="{AF4C12A5-55B3-E942-A3D5-ED92D8B3FD01}" srcOrd="0" destOrd="0" presId="urn:microsoft.com/office/officeart/2005/8/layout/vList2"/>
    <dgm:cxn modelId="{2A96919D-D2AE-B34C-BFB6-7B5884AC9049}" type="presOf" srcId="{EAAE45A5-84A0-4B54-8E79-13A1C4692F49}" destId="{9F72C69A-CB52-B649-A6F8-423C02517ADC}" srcOrd="0" destOrd="0" presId="urn:microsoft.com/office/officeart/2005/8/layout/vList2"/>
    <dgm:cxn modelId="{7DDFAEA1-2E60-4A33-9EE2-658C2D866F15}" srcId="{4D340F92-EC2F-4B61-A133-B84B88A278B9}" destId="{C0E500CE-AFB0-4F51-973F-06691C5E8D1C}" srcOrd="0" destOrd="0" parTransId="{92023DE2-BDF2-4709-B41D-A26B364046D0}" sibTransId="{08ACEAA7-FCAA-4170-B6FE-9A2B42854BFE}"/>
    <dgm:cxn modelId="{F9F9DFA8-1098-4B7F-B731-016F9F6D342F}" srcId="{DBF1E8DF-ED8C-482B-8811-8BD9A28FB014}" destId="{4D340F92-EC2F-4B61-A133-B84B88A278B9}" srcOrd="1" destOrd="0" parTransId="{ABFF11BF-E85D-4606-B319-89C29C33187E}" sibTransId="{92348421-8978-488D-A6A1-D5A41A9355F6}"/>
    <dgm:cxn modelId="{3CD7BDAD-2E9E-4288-A06E-72B7124DB7AA}" srcId="{DBF1E8DF-ED8C-482B-8811-8BD9A28FB014}" destId="{539D6164-DAF2-4012-B709-3D5256E2AFF8}" srcOrd="2" destOrd="0" parTransId="{23FA75FC-85F5-4BD1-BC50-D41379DA918E}" sibTransId="{D7AA91F8-3E96-4141-91D5-C7DC7D465A0D}"/>
    <dgm:cxn modelId="{5B2670B9-C827-4A5E-9506-7EA4FB020FA9}" srcId="{013377D0-3FD7-4296-A2EC-DA455933ED4B}" destId="{EAAE45A5-84A0-4B54-8E79-13A1C4692F49}" srcOrd="0" destOrd="0" parTransId="{66DDBB56-9107-455C-923A-5473A9C207CA}" sibTransId="{D5C5FD67-3876-49B9-9C0B-486CB3A7EC06}"/>
    <dgm:cxn modelId="{C035BAB9-AA1B-CA45-AF2A-267BF8BBEDD7}" type="presOf" srcId="{98603F95-38E5-46E9-AA13-84C56AEE6323}" destId="{CE2DE44C-2857-5B42-8DA8-40D35F961158}" srcOrd="0" destOrd="0" presId="urn:microsoft.com/office/officeart/2005/8/layout/vList2"/>
    <dgm:cxn modelId="{269248BD-EFC8-4492-8AD2-C32F790549E8}" srcId="{DBF1E8DF-ED8C-482B-8811-8BD9A28FB014}" destId="{013377D0-3FD7-4296-A2EC-DA455933ED4B}" srcOrd="3" destOrd="0" parTransId="{6EC24E4F-5C40-4B80-87D3-E6B351890B0B}" sibTransId="{40F3DB51-8D04-4F66-86BE-22A8DCF68790}"/>
    <dgm:cxn modelId="{E6B4ECBF-A6BE-824A-A9A7-F15D05A8831B}" type="presOf" srcId="{DBF1E8DF-ED8C-482B-8811-8BD9A28FB014}" destId="{C940D864-A197-9F4F-9743-CAA6E90CF77C}" srcOrd="0" destOrd="0" presId="urn:microsoft.com/office/officeart/2005/8/layout/vList2"/>
    <dgm:cxn modelId="{1EA93FCD-7095-AE4B-88B1-5B67250B9BE9}" type="presOf" srcId="{250A9A5B-E1BD-4C2D-B441-B1703B7F002E}" destId="{005E1152-495F-7B47-A918-12EC9DE90172}" srcOrd="0" destOrd="0" presId="urn:microsoft.com/office/officeart/2005/8/layout/vList2"/>
    <dgm:cxn modelId="{D5B258D2-DC06-4B96-BEC4-5E26D1473D30}" srcId="{DBF1E8DF-ED8C-482B-8811-8BD9A28FB014}" destId="{570C3C7B-DBE0-4A1C-BD8E-ECFF77D95F06}" srcOrd="4" destOrd="0" parTransId="{C3A3F706-B53E-42EF-9A20-E4CC60F068D7}" sibTransId="{9446A6DE-DDCB-449C-A5C9-AD257FAC952D}"/>
    <dgm:cxn modelId="{3C62ABE6-C6B2-C947-B26F-7B2B560572E7}" type="presOf" srcId="{013377D0-3FD7-4296-A2EC-DA455933ED4B}" destId="{BD8ABA51-F5A9-9A41-BA46-A36481DC059E}" srcOrd="0" destOrd="0" presId="urn:microsoft.com/office/officeart/2005/8/layout/vList2"/>
    <dgm:cxn modelId="{ECBF8F65-ADC1-C542-B35F-B65B1846A56D}" type="presParOf" srcId="{C940D864-A197-9F4F-9743-CAA6E90CF77C}" destId="{CE2DE44C-2857-5B42-8DA8-40D35F961158}" srcOrd="0" destOrd="0" presId="urn:microsoft.com/office/officeart/2005/8/layout/vList2"/>
    <dgm:cxn modelId="{43C1D225-AC68-AF40-B649-335CAE2EC584}" type="presParOf" srcId="{C940D864-A197-9F4F-9743-CAA6E90CF77C}" destId="{2AD05153-3F24-6648-A611-79735D7A3FA8}" srcOrd="1" destOrd="0" presId="urn:microsoft.com/office/officeart/2005/8/layout/vList2"/>
    <dgm:cxn modelId="{45DDFAB7-7527-7B42-A5CB-14DB5C68723A}" type="presParOf" srcId="{C940D864-A197-9F4F-9743-CAA6E90CF77C}" destId="{C7F3642D-5BE9-624D-84FC-1E17FF24A04D}" srcOrd="2" destOrd="0" presId="urn:microsoft.com/office/officeart/2005/8/layout/vList2"/>
    <dgm:cxn modelId="{6EE112D3-BA76-124E-9B1F-AEB5E6972358}" type="presParOf" srcId="{C940D864-A197-9F4F-9743-CAA6E90CF77C}" destId="{1BDA5ED3-40CE-D54B-BFA4-697081D77659}" srcOrd="3" destOrd="0" presId="urn:microsoft.com/office/officeart/2005/8/layout/vList2"/>
    <dgm:cxn modelId="{2E78AA2B-0674-134F-945F-78E9EB74048D}" type="presParOf" srcId="{C940D864-A197-9F4F-9743-CAA6E90CF77C}" destId="{AF4C12A5-55B3-E942-A3D5-ED92D8B3FD01}" srcOrd="4" destOrd="0" presId="urn:microsoft.com/office/officeart/2005/8/layout/vList2"/>
    <dgm:cxn modelId="{CB081AB7-6B06-2444-ADEA-71FE19EE5AFE}" type="presParOf" srcId="{C940D864-A197-9F4F-9743-CAA6E90CF77C}" destId="{9E9F36E2-8F63-DE45-89CD-3FE5CA641813}" srcOrd="5" destOrd="0" presId="urn:microsoft.com/office/officeart/2005/8/layout/vList2"/>
    <dgm:cxn modelId="{EF5C48A9-1E9D-B244-9CB5-70FD551574A3}" type="presParOf" srcId="{C940D864-A197-9F4F-9743-CAA6E90CF77C}" destId="{BD8ABA51-F5A9-9A41-BA46-A36481DC059E}" srcOrd="6" destOrd="0" presId="urn:microsoft.com/office/officeart/2005/8/layout/vList2"/>
    <dgm:cxn modelId="{C4358813-26EA-6C46-8B78-F04DD2EA99AF}" type="presParOf" srcId="{C940D864-A197-9F4F-9743-CAA6E90CF77C}" destId="{9F72C69A-CB52-B649-A6F8-423C02517ADC}" srcOrd="7" destOrd="0" presId="urn:microsoft.com/office/officeart/2005/8/layout/vList2"/>
    <dgm:cxn modelId="{3A0BD8C4-BF5D-1D4A-AFBA-D6A26C9B24C1}" type="presParOf" srcId="{C940D864-A197-9F4F-9743-CAA6E90CF77C}" destId="{78DB339E-6092-4840-AFB5-A9B5F3C66EB0}" srcOrd="8" destOrd="0" presId="urn:microsoft.com/office/officeart/2005/8/layout/vList2"/>
    <dgm:cxn modelId="{D1EA23F8-F192-FD45-99B7-14890DA2C614}" type="presParOf" srcId="{C940D864-A197-9F4F-9743-CAA6E90CF77C}" destId="{005E1152-495F-7B47-A918-12EC9DE90172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73514F-A816-6145-9199-1E107875994E}">
      <dsp:nvSpPr>
        <dsp:cNvPr id="0" name=""/>
        <dsp:cNvSpPr/>
      </dsp:nvSpPr>
      <dsp:spPr>
        <a:xfrm>
          <a:off x="0" y="2124"/>
          <a:ext cx="539336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6BF3A4-47DA-F54B-9799-A3116E3CCDB4}">
      <dsp:nvSpPr>
        <dsp:cNvPr id="0" name=""/>
        <dsp:cNvSpPr/>
      </dsp:nvSpPr>
      <dsp:spPr>
        <a:xfrm>
          <a:off x="0" y="2124"/>
          <a:ext cx="5393361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Alphabet Inc is pioneer in research and development arms  Google x focuses on developing  cutting-edge technologies such as self driving cars and internet-beaming balloons.</a:t>
          </a:r>
        </a:p>
      </dsp:txBody>
      <dsp:txXfrm>
        <a:off x="0" y="2124"/>
        <a:ext cx="5393361" cy="1449029"/>
      </dsp:txXfrm>
    </dsp:sp>
    <dsp:sp modelId="{64EB3075-B5EB-D646-BB33-B946D1CDBF02}">
      <dsp:nvSpPr>
        <dsp:cNvPr id="0" name=""/>
        <dsp:cNvSpPr/>
      </dsp:nvSpPr>
      <dsp:spPr>
        <a:xfrm>
          <a:off x="0" y="1451154"/>
          <a:ext cx="539336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B444418-E4A6-5C46-9D22-8EDD66BB1697}">
      <dsp:nvSpPr>
        <dsp:cNvPr id="0" name=""/>
        <dsp:cNvSpPr/>
      </dsp:nvSpPr>
      <dsp:spPr>
        <a:xfrm>
          <a:off x="0" y="1451154"/>
          <a:ext cx="5393361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Decentralized decision-making is the key management style for the company success.</a:t>
          </a:r>
        </a:p>
      </dsp:txBody>
      <dsp:txXfrm>
        <a:off x="0" y="1451154"/>
        <a:ext cx="5393361" cy="1449029"/>
      </dsp:txXfrm>
    </dsp:sp>
    <dsp:sp modelId="{A7A9AB73-37E6-5A4D-90D1-67D86AF7754E}">
      <dsp:nvSpPr>
        <dsp:cNvPr id="0" name=""/>
        <dsp:cNvSpPr/>
      </dsp:nvSpPr>
      <dsp:spPr>
        <a:xfrm>
          <a:off x="0" y="2900183"/>
          <a:ext cx="539336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04C6DC3-99B8-F944-BA65-872B57D4C109}">
      <dsp:nvSpPr>
        <dsp:cNvPr id="0" name=""/>
        <dsp:cNvSpPr/>
      </dsp:nvSpPr>
      <dsp:spPr>
        <a:xfrm>
          <a:off x="0" y="2900183"/>
          <a:ext cx="5393361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Alphabet is working on applying technology to a broad array of life sciences issues, with separate projects dedicated to studying diabetes, cancer, wearables, robotic surgery, population health, and pharmaceuticals.</a:t>
          </a:r>
        </a:p>
      </dsp:txBody>
      <dsp:txXfrm>
        <a:off x="0" y="2900183"/>
        <a:ext cx="5393361" cy="14490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2DE44C-2857-5B42-8DA8-40D35F961158}">
      <dsp:nvSpPr>
        <dsp:cNvPr id="0" name=""/>
        <dsp:cNvSpPr/>
      </dsp:nvSpPr>
      <dsp:spPr>
        <a:xfrm>
          <a:off x="0" y="386525"/>
          <a:ext cx="5393361" cy="40774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Q1) In which year Alphabet Inc is found?</a:t>
          </a:r>
        </a:p>
      </dsp:txBody>
      <dsp:txXfrm>
        <a:off x="19904" y="406429"/>
        <a:ext cx="5353553" cy="367937"/>
      </dsp:txXfrm>
    </dsp:sp>
    <dsp:sp modelId="{2AD05153-3F24-6648-A611-79735D7A3FA8}">
      <dsp:nvSpPr>
        <dsp:cNvPr id="0" name=""/>
        <dsp:cNvSpPr/>
      </dsp:nvSpPr>
      <dsp:spPr>
        <a:xfrm>
          <a:off x="0" y="794270"/>
          <a:ext cx="5393361" cy="28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239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1" kern="1200" dirty="0"/>
            <a:t>A) 08-10-2015  </a:t>
          </a:r>
          <a:r>
            <a:rPr lang="en-US" sz="1300" kern="1200" dirty="0"/>
            <a:t>B) 06-29-2014  C) 01-12-2017  D) 08-11-2015</a:t>
          </a:r>
        </a:p>
      </dsp:txBody>
      <dsp:txXfrm>
        <a:off x="0" y="794270"/>
        <a:ext cx="5393361" cy="281520"/>
      </dsp:txXfrm>
    </dsp:sp>
    <dsp:sp modelId="{C7F3642D-5BE9-624D-84FC-1E17FF24A04D}">
      <dsp:nvSpPr>
        <dsp:cNvPr id="0" name=""/>
        <dsp:cNvSpPr/>
      </dsp:nvSpPr>
      <dsp:spPr>
        <a:xfrm>
          <a:off x="0" y="1075790"/>
          <a:ext cx="5393361" cy="40774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Q2) When Alphabet Inc became parent Company?</a:t>
          </a:r>
        </a:p>
      </dsp:txBody>
      <dsp:txXfrm>
        <a:off x="19904" y="1095694"/>
        <a:ext cx="5353553" cy="367937"/>
      </dsp:txXfrm>
    </dsp:sp>
    <dsp:sp modelId="{1BDA5ED3-40CE-D54B-BFA4-697081D77659}">
      <dsp:nvSpPr>
        <dsp:cNvPr id="0" name=""/>
        <dsp:cNvSpPr/>
      </dsp:nvSpPr>
      <dsp:spPr>
        <a:xfrm>
          <a:off x="0" y="1483535"/>
          <a:ext cx="5393361" cy="28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239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A) 09-12-2015  </a:t>
          </a:r>
          <a:r>
            <a:rPr lang="en-US" sz="1300" b="1" kern="1200" dirty="0"/>
            <a:t>B) 10-02-2015  </a:t>
          </a:r>
          <a:r>
            <a:rPr lang="en-US" sz="1300" kern="1200" dirty="0"/>
            <a:t>C)06-29-2018  D)12-12-2018</a:t>
          </a:r>
        </a:p>
      </dsp:txBody>
      <dsp:txXfrm>
        <a:off x="0" y="1483535"/>
        <a:ext cx="5393361" cy="281520"/>
      </dsp:txXfrm>
    </dsp:sp>
    <dsp:sp modelId="{AF4C12A5-55B3-E942-A3D5-ED92D8B3FD01}">
      <dsp:nvSpPr>
        <dsp:cNvPr id="0" name=""/>
        <dsp:cNvSpPr/>
      </dsp:nvSpPr>
      <dsp:spPr>
        <a:xfrm>
          <a:off x="0" y="1765055"/>
          <a:ext cx="5393361" cy="40774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Q3) Who  is the present CEO of the Company?</a:t>
          </a:r>
        </a:p>
      </dsp:txBody>
      <dsp:txXfrm>
        <a:off x="19904" y="1784959"/>
        <a:ext cx="5353553" cy="367937"/>
      </dsp:txXfrm>
    </dsp:sp>
    <dsp:sp modelId="{9E9F36E2-8F63-DE45-89CD-3FE5CA641813}">
      <dsp:nvSpPr>
        <dsp:cNvPr id="0" name=""/>
        <dsp:cNvSpPr/>
      </dsp:nvSpPr>
      <dsp:spPr>
        <a:xfrm>
          <a:off x="0" y="2172800"/>
          <a:ext cx="5393361" cy="28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239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/>
            <a:t>A) Tom Curry  B)Sundy   C) Larry Page </a:t>
          </a:r>
          <a:r>
            <a:rPr lang="en-US" sz="1300" b="1" kern="1200"/>
            <a:t>D) Sundar Pichai </a:t>
          </a:r>
          <a:endParaRPr lang="en-US" sz="1300" kern="1200"/>
        </a:p>
      </dsp:txBody>
      <dsp:txXfrm>
        <a:off x="0" y="2172800"/>
        <a:ext cx="5393361" cy="281520"/>
      </dsp:txXfrm>
    </dsp:sp>
    <dsp:sp modelId="{BD8ABA51-F5A9-9A41-BA46-A36481DC059E}">
      <dsp:nvSpPr>
        <dsp:cNvPr id="0" name=""/>
        <dsp:cNvSpPr/>
      </dsp:nvSpPr>
      <dsp:spPr>
        <a:xfrm>
          <a:off x="0" y="2454320"/>
          <a:ext cx="5393361" cy="40774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Q4) Which one is the management style of Alphabet Inc?</a:t>
          </a:r>
        </a:p>
      </dsp:txBody>
      <dsp:txXfrm>
        <a:off x="19904" y="2474224"/>
        <a:ext cx="5353553" cy="367937"/>
      </dsp:txXfrm>
    </dsp:sp>
    <dsp:sp modelId="{9F72C69A-CB52-B649-A6F8-423C02517ADC}">
      <dsp:nvSpPr>
        <dsp:cNvPr id="0" name=""/>
        <dsp:cNvSpPr/>
      </dsp:nvSpPr>
      <dsp:spPr>
        <a:xfrm>
          <a:off x="0" y="2862065"/>
          <a:ext cx="5393361" cy="413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239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1" kern="1200"/>
            <a:t>A) Decentralized decision making  </a:t>
          </a:r>
          <a:r>
            <a:rPr lang="en-US" sz="1300" kern="1200"/>
            <a:t>B) Centralized decision making C)Master slave D) None</a:t>
          </a:r>
        </a:p>
      </dsp:txBody>
      <dsp:txXfrm>
        <a:off x="0" y="2862065"/>
        <a:ext cx="5393361" cy="413482"/>
      </dsp:txXfrm>
    </dsp:sp>
    <dsp:sp modelId="{78DB339E-6092-4840-AFB5-A9B5F3C66EB0}">
      <dsp:nvSpPr>
        <dsp:cNvPr id="0" name=""/>
        <dsp:cNvSpPr/>
      </dsp:nvSpPr>
      <dsp:spPr>
        <a:xfrm>
          <a:off x="0" y="3275547"/>
          <a:ext cx="5393361" cy="40774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Q5) Which is the management /products of Alphabet Inc?</a:t>
          </a:r>
        </a:p>
      </dsp:txBody>
      <dsp:txXfrm>
        <a:off x="19904" y="3295451"/>
        <a:ext cx="5353553" cy="367937"/>
      </dsp:txXfrm>
    </dsp:sp>
    <dsp:sp modelId="{005E1152-495F-7B47-A918-12EC9DE90172}">
      <dsp:nvSpPr>
        <dsp:cNvPr id="0" name=""/>
        <dsp:cNvSpPr/>
      </dsp:nvSpPr>
      <dsp:spPr>
        <a:xfrm>
          <a:off x="0" y="3683292"/>
          <a:ext cx="5393361" cy="28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239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/>
            <a:t>A) FaceBook  B) Whats APP  </a:t>
          </a:r>
          <a:r>
            <a:rPr lang="en-US" sz="1300" b="1" kern="1200"/>
            <a:t>C) Google  </a:t>
          </a:r>
          <a:r>
            <a:rPr lang="en-US" sz="1300" kern="1200"/>
            <a:t>D)  Tesla</a:t>
          </a:r>
        </a:p>
      </dsp:txBody>
      <dsp:txXfrm>
        <a:off x="0" y="3683292"/>
        <a:ext cx="5393361" cy="2815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FDFCA-7942-5BD2-0352-B8DB6D4012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9CA6CC-EF52-003E-CDF3-0E146E1064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F69B7-75A1-98A6-61CA-4C90EBB72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6161C-BF17-F041-8FEE-48F46536B443}" type="datetimeFigureOut">
              <a:rPr lang="en-US" smtClean="0"/>
              <a:t>4/16/23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D1E9A-A3DE-7C52-461B-FFE13CC88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9C28-B711-89A3-33EC-A56A24C27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C2286-AC02-744F-820B-59155775C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773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73B16-3CF8-67D7-20E9-A7BF9F090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F298A-F6AF-F4D9-3086-79C4C62B11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B1410-19C6-E65E-C1BB-3BB2A7CE5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6161C-BF17-F041-8FEE-48F46536B443}" type="datetimeFigureOut">
              <a:rPr lang="en-US" smtClean="0"/>
              <a:t>4/16/23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590DA-1A23-8472-9A28-426AC64A9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33838-3722-FEF4-BA88-E529FE82D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C2286-AC02-744F-820B-59155775C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103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4C7951-71FD-A4EB-6B21-DEB10CAE18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62E04A-00F5-F60F-99E5-B054EB92F2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97019-C6C0-A84F-E701-AAC91553C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6161C-BF17-F041-8FEE-48F46536B443}" type="datetimeFigureOut">
              <a:rPr lang="en-US" smtClean="0"/>
              <a:t>4/16/23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BC39B-324A-5D18-2137-4C2609AC4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970CA-E858-17E8-DEFC-E3B155C6B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C2286-AC02-744F-820B-59155775C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287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58366-60E8-9B6E-FDBA-13B9BFD5E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7A33B-D472-EBFB-AB44-806BB7A62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C3444-DD8C-9014-222B-3EAB8171C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6161C-BF17-F041-8FEE-48F46536B443}" type="datetimeFigureOut">
              <a:rPr lang="en-US" smtClean="0"/>
              <a:t>4/16/23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169A8-5340-74FC-B7EE-0DCE452C6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E23660-5215-8801-3C8C-C36E39EFB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C2286-AC02-744F-820B-59155775C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67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2404-A2B0-C6B7-0362-E7CD68A27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62956-EF97-4504-8A2D-8113F4112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00766-0A44-FFAD-3D09-8A65622D4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6161C-BF17-F041-8FEE-48F46536B443}" type="datetimeFigureOut">
              <a:rPr lang="en-US" smtClean="0"/>
              <a:t>4/16/23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87A7E-0DAD-214A-1D08-2922512B3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FCBC7-42C9-15D1-A6F3-6399A4038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C2286-AC02-744F-820B-59155775C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056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C7986-1F7C-5109-B72D-A858C8D21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B32F7-E80A-F139-6CBD-6E09F3A10E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1DDF52-7B94-6EE0-77A8-CF0CCC67C3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898D12-C951-E42D-1FBD-86F35E2C5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6161C-BF17-F041-8FEE-48F46536B443}" type="datetimeFigureOut">
              <a:rPr lang="en-US" smtClean="0"/>
              <a:t>4/16/23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AAEDE1-47F6-8BA0-E646-95E5966C6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D20A6-9723-DE60-913B-D29B3FE6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C2286-AC02-744F-820B-59155775C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697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D159E-B420-F06B-FDED-67D8BDDA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35C19-B932-A9F6-1694-E82DC6C6B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08835-A6DC-2433-09A4-5AAEDD316B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79D3F8-0A1D-12F0-E5EA-4B6F221B60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A06C69-2DAF-07EE-C14E-2D89D129FD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3854E1-E9A3-D858-B438-590DBBC6F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6161C-BF17-F041-8FEE-48F46536B443}" type="datetimeFigureOut">
              <a:rPr lang="en-US" smtClean="0"/>
              <a:t>4/16/23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EEAB4D-320F-7FB9-601D-7B63F3319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184046-820B-0153-01BA-8F18909F1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C2286-AC02-744F-820B-59155775C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323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02F48-B17C-844C-1C32-C5C0D2F56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6B9458-1693-BD35-6EFC-46C659CD0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6161C-BF17-F041-8FEE-48F46536B443}" type="datetimeFigureOut">
              <a:rPr lang="en-US" smtClean="0"/>
              <a:t>4/16/23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CB4E69-060C-EF8A-E061-2E91BB8C7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6947E5-C59C-1C35-927E-A527A3E87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C2286-AC02-744F-820B-59155775C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455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97DC77-6EF2-F7F4-B6E8-AA0B56C6E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6161C-BF17-F041-8FEE-48F46536B443}" type="datetimeFigureOut">
              <a:rPr lang="en-US" smtClean="0"/>
              <a:t>4/16/23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1EE7B8-D597-B65E-499E-CA037A062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95C73-8098-2A39-2A91-5FFDED3CD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C2286-AC02-744F-820B-59155775C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359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C1AE8-517A-3C4E-24F2-8888B089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3D5B5-70B1-1853-2829-B339D08DF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3E4E12-981D-F5DE-6D04-DB7403F482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B41D5A-7899-B771-E7B3-4A90ADB50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6161C-BF17-F041-8FEE-48F46536B443}" type="datetimeFigureOut">
              <a:rPr lang="en-US" smtClean="0"/>
              <a:t>4/16/23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796F40-F2A3-4584-489E-CB34F1A68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D1C270-C110-799F-7606-11FE6F988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C2286-AC02-744F-820B-59155775C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50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56CA9-A953-4767-BB23-011C23AF4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596200-4201-FA5F-B06E-E26067A924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C86EEC-4173-5BE8-C9AF-AAA4CC39A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79A269-4010-B05F-8B42-750146F2E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6161C-BF17-F041-8FEE-48F46536B443}" type="datetimeFigureOut">
              <a:rPr lang="en-US" smtClean="0"/>
              <a:t>4/16/23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AF9F29-4ABA-ACD3-1F32-6BDC7502C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5301E-9B4B-3BC2-427E-DE4F22D91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C2286-AC02-744F-820B-59155775C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583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7D148D-5FF6-1125-6D44-9379DB0DC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24849-AD42-4F63-C258-2364739DD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AAB09-50B8-90F0-A923-ED92D126C3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6161C-BF17-F041-8FEE-48F46536B443}" type="datetimeFigureOut">
              <a:rPr lang="en-US" smtClean="0"/>
              <a:t>4/16/23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4C0F-E346-355B-0BF0-D7237D1960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1A52C-998C-DED6-3DCE-1588E98150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C2286-AC02-744F-820B-59155775C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67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bc.xyz/" TargetMode="External"/><Relationship Id="rId2" Type="http://schemas.openxmlformats.org/officeDocument/2006/relationships/hyperlink" Target="https://en.wikipedia.org/wiki/Alphabet_Inc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B276DE-14E6-D4DC-634D-F6966C4A7F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815" y="798703"/>
            <a:ext cx="5221185" cy="3072015"/>
          </a:xfrm>
        </p:spPr>
        <p:txBody>
          <a:bodyPr anchor="b">
            <a:normAutofit/>
          </a:bodyPr>
          <a:lstStyle/>
          <a:p>
            <a:r>
              <a:rPr lang="en-US" dirty="0"/>
              <a:t>Alphabet Inc. (Google)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6D2D7-2790-E762-5106-903D5694AC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0148" y="3962792"/>
            <a:ext cx="5221185" cy="2102108"/>
          </a:xfrm>
        </p:spPr>
        <p:txBody>
          <a:bodyPr anchor="t">
            <a:normAutofit/>
          </a:bodyPr>
          <a:lstStyle/>
          <a:p>
            <a:r>
              <a:rPr lang="en-US" b="1" dirty="0"/>
              <a:t>Name:-  </a:t>
            </a:r>
            <a:r>
              <a:rPr lang="en-US" dirty="0"/>
              <a:t>Sai </a:t>
            </a:r>
            <a:r>
              <a:rPr lang="en-US" dirty="0" err="1"/>
              <a:t>Parthish</a:t>
            </a:r>
            <a:r>
              <a:rPr lang="en-US" dirty="0"/>
              <a:t> </a:t>
            </a:r>
            <a:r>
              <a:rPr lang="en-US" dirty="0" err="1"/>
              <a:t>Mandumula</a:t>
            </a:r>
            <a:endParaRPr lang="en-US" dirty="0"/>
          </a:p>
          <a:p>
            <a:r>
              <a:rPr lang="en-US" b="1" dirty="0"/>
              <a:t>Student Id:- </a:t>
            </a:r>
            <a:r>
              <a:rPr lang="en-US" dirty="0"/>
              <a:t>1002022847</a:t>
            </a:r>
          </a:p>
          <a:p>
            <a:r>
              <a:rPr lang="en-US" b="1" dirty="0"/>
              <a:t>2232-CSE-5325-002-Software Engineering ll.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17860BCF-AD37-757A-F743-429C071D3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3"/>
          <a:stretch/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639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30">
            <a:extLst>
              <a:ext uri="{FF2B5EF4-FFF2-40B4-BE49-F238E27FC236}">
                <a16:creationId xmlns:a16="http://schemas.microsoft.com/office/drawing/2014/main" id="{6A84B152-3496-4C52-AF08-97AFFC09D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5BC4D-83E2-678A-133E-B82A96A38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39336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Opinion</a:t>
            </a:r>
          </a:p>
        </p:txBody>
      </p:sp>
      <p:sp>
        <p:nvSpPr>
          <p:cNvPr id="48" name="Freeform: Shape 32">
            <a:extLst>
              <a:ext uri="{FF2B5EF4-FFF2-40B4-BE49-F238E27FC236}">
                <a16:creationId xmlns:a16="http://schemas.microsoft.com/office/drawing/2014/main" id="{6B2ADB95-0FA3-4BD7-A8AC-89D014A8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Oval 34">
            <a:extLst>
              <a:ext uri="{FF2B5EF4-FFF2-40B4-BE49-F238E27FC236}">
                <a16:creationId xmlns:a16="http://schemas.microsoft.com/office/drawing/2014/main" id="{C924DBCE-E731-4B22-8181-A39C1D862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630884" cy="630884"/>
          </a:xfrm>
          <a:prstGeom prst="ellipse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36">
            <a:extLst>
              <a:ext uri="{FF2B5EF4-FFF2-40B4-BE49-F238E27FC236}">
                <a16:creationId xmlns:a16="http://schemas.microsoft.com/office/drawing/2014/main" id="{4CBF9756-6AC8-4C65-84DF-56FBFFA1D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0227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E3332AE-AD3F-D51D-14DD-285641CB45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5748"/>
          <a:stretch/>
        </p:blipFill>
        <p:spPr>
          <a:xfrm>
            <a:off x="7751975" y="1075239"/>
            <a:ext cx="4128603" cy="4128603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51" name="Freeform: Shape 38">
            <a:extLst>
              <a:ext uri="{FF2B5EF4-FFF2-40B4-BE49-F238E27FC236}">
                <a16:creationId xmlns:a16="http://schemas.microsoft.com/office/drawing/2014/main" id="{2D385988-EAAF-4C27-AF8A-2BFBECAF3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2" name="Straight Connector 40">
            <a:extLst>
              <a:ext uri="{FF2B5EF4-FFF2-40B4-BE49-F238E27FC236}">
                <a16:creationId xmlns:a16="http://schemas.microsoft.com/office/drawing/2014/main" id="{43621FD4-D14D-45D5-9A57-9A2DE5EA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: Shape 42">
            <a:extLst>
              <a:ext uri="{FF2B5EF4-FFF2-40B4-BE49-F238E27FC236}">
                <a16:creationId xmlns:a16="http://schemas.microsoft.com/office/drawing/2014/main" id="{B621D332-7329-4994-8836-C429A51B7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4" name="Freeform: Shape 44">
            <a:extLst>
              <a:ext uri="{FF2B5EF4-FFF2-40B4-BE49-F238E27FC236}">
                <a16:creationId xmlns:a16="http://schemas.microsoft.com/office/drawing/2014/main" id="{2D20F754-35A9-4508-BE3C-C59996D14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E5794E23-53F5-EC1F-A6D8-F53DD98663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0449776"/>
              </p:ext>
            </p:extLst>
          </p:nvPr>
        </p:nvGraphicFramePr>
        <p:xfrm>
          <a:off x="838200" y="1825625"/>
          <a:ext cx="539336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56213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6A84B152-3496-4C52-AF08-97AFFC09D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2B5F6-FB14-F122-398F-5F2C96460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393360" cy="1325563"/>
          </a:xfrm>
        </p:spPr>
        <p:txBody>
          <a:bodyPr>
            <a:normAutofit/>
          </a:bodyPr>
          <a:lstStyle/>
          <a:p>
            <a:r>
              <a:rPr lang="en-US" b="1"/>
              <a:t>Quiz</a:t>
            </a: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6B2ADB95-0FA3-4BD7-A8AC-89D014A8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924DBCE-E731-4B22-8181-A39C1D862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630884" cy="630884"/>
          </a:xfrm>
          <a:prstGeom prst="ellipse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4CBF9756-6AC8-4C65-84DF-56FBFFA1D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0227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" name="Picture 6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DFC9BCF5-EE70-5BC9-628B-FAAF6FD378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73" r="19326" b="-1"/>
          <a:stretch/>
        </p:blipFill>
        <p:spPr>
          <a:xfrm>
            <a:off x="7751975" y="1075239"/>
            <a:ext cx="4128603" cy="4128603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2D385988-EAAF-4C27-AF8A-2BFBECAF3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3621FD4-D14D-45D5-9A57-9A2DE5EA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B621D332-7329-4994-8836-C429A51B7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2D20F754-35A9-4508-BE3C-C59996D14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30" name="Content Placeholder 2">
            <a:extLst>
              <a:ext uri="{FF2B5EF4-FFF2-40B4-BE49-F238E27FC236}">
                <a16:creationId xmlns:a16="http://schemas.microsoft.com/office/drawing/2014/main" id="{9DDFDD89-2ABE-7A4C-24E5-79C4F7615D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9530845"/>
              </p:ext>
            </p:extLst>
          </p:nvPr>
        </p:nvGraphicFramePr>
        <p:xfrm>
          <a:off x="838200" y="1825625"/>
          <a:ext cx="539336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53923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A84B152-3496-4C52-AF08-97AFFC09D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3EDA47-1E9D-05B4-F25E-9AA9BE83C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393360" cy="1325563"/>
          </a:xfrm>
        </p:spPr>
        <p:txBody>
          <a:bodyPr>
            <a:normAutofit/>
          </a:bodyPr>
          <a:lstStyle/>
          <a:p>
            <a:r>
              <a:rPr lang="en-US" b="1">
                <a:latin typeface="+mn-lt"/>
              </a:rPr>
              <a:t>References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B2ADB95-0FA3-4BD7-A8AC-89D014A8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BC3CF-96BF-8E83-B6C0-1286EAE29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https://en.wikipedia.org/wiki/Alphabet_Inc</a:t>
            </a:r>
            <a:r>
              <a:rPr lang="en-US" dirty="0"/>
              <a:t>.</a:t>
            </a:r>
          </a:p>
          <a:p>
            <a:r>
              <a:rPr lang="en-US" dirty="0">
                <a:hlinkClick r:id="rId3"/>
              </a:rPr>
              <a:t>https://abc.xyz/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www.statista.com</a:t>
            </a:r>
            <a:r>
              <a:rPr lang="en-US" dirty="0"/>
              <a:t>/topics/6042/alphabet-</a:t>
            </a:r>
            <a:r>
              <a:rPr lang="en-US" dirty="0" err="1"/>
              <a:t>inc</a:t>
            </a:r>
            <a:r>
              <a:rPr lang="en-US" dirty="0"/>
              <a:t>/#</a:t>
            </a:r>
            <a:r>
              <a:rPr lang="en-US" dirty="0" err="1"/>
              <a:t>topicOverview</a:t>
            </a:r>
            <a:endParaRPr lang="en-US" dirty="0"/>
          </a:p>
          <a:p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924DBCE-E731-4B22-8181-A39C1D862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630884" cy="630884"/>
          </a:xfrm>
          <a:prstGeom prst="ellipse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CBF9756-6AC8-4C65-84DF-56FBFFA1D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0227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D385988-EAAF-4C27-AF8A-2BFBECAF3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621FD4-D14D-45D5-9A57-9A2DE5EA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621D332-7329-4994-8836-C429A51B7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D20F754-35A9-4508-BE3C-C59996D14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882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F7C58C-D87D-64F5-1729-056AEC07E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3" name="Graphic 6" descr="Right Double Quote">
            <a:extLst>
              <a:ext uri="{FF2B5EF4-FFF2-40B4-BE49-F238E27FC236}">
                <a16:creationId xmlns:a16="http://schemas.microsoft.com/office/drawing/2014/main" id="{CC34C215-A40D-D593-355F-C1E161D0A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182" y="955437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A30F0-0FAF-155C-CCD1-552758CD6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64520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1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34ADE7-6B8A-4FA8-4FFD-4ED5AC076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804" y="1691882"/>
            <a:ext cx="5221185" cy="1737118"/>
          </a:xfrm>
        </p:spPr>
        <p:txBody>
          <a:bodyPr anchor="b">
            <a:normAutofit/>
          </a:bodyPr>
          <a:lstStyle/>
          <a:p>
            <a:r>
              <a:rPr lang="en-US" sz="4400" b="0" i="0" dirty="0">
                <a:effectLst/>
                <a:latin typeface="Arial" panose="020B0604020202020204" pitchFamily="34" charset="0"/>
              </a:rPr>
              <a:t>Alphabet Inc. (Google)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F8A38A-8AA4-41B2-1945-FD01AD6C58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0148" y="3962792"/>
            <a:ext cx="5221185" cy="2102108"/>
          </a:xfrm>
        </p:spPr>
        <p:txBody>
          <a:bodyPr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Alphabet Inc. is a multinational conglomerate holding company headquartered in Mountain View, California, United States.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The business is renowned for its innovative thinking, cutting-edge technology, and socially conscious use of its goods and services.</a:t>
            </a:r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15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04FADE18-073C-98C6-F84A-98EC83BF0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80" r="28219" b="-2"/>
          <a:stretch/>
        </p:blipFill>
        <p:spPr>
          <a:xfrm>
            <a:off x="7093055" y="1209578"/>
            <a:ext cx="4055879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26" name="Freeform: Shape 17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345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639626-3E2F-13F0-FD46-90AA0B030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 b="1" dirty="0"/>
              <a:t>HISTORY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CFA8E-9DDB-0C49-C8D1-287CCA33E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US" sz="1800" dirty="0"/>
              <a:t>On August 10, 2015,Larry Page Google Inc. announced plans to create a new public holding company, Alphabet Inc. </a:t>
            </a:r>
          </a:p>
          <a:p>
            <a:r>
              <a:rPr lang="en-US" sz="1800" b="0" i="0" dirty="0">
                <a:effectLst/>
              </a:rPr>
              <a:t>The co-founders of Google, Larry Page and Sergey Brin, are also the co-founders of Alphabet Inc They serve as Alphabet's CEO and President respectively.</a:t>
            </a:r>
          </a:p>
          <a:p>
            <a:r>
              <a:rPr lang="en-US" sz="1800" b="0" i="0" dirty="0">
                <a:effectLst/>
              </a:rPr>
              <a:t>It was created through a restructuring of Google on October 2, 2015</a:t>
            </a:r>
            <a:r>
              <a:rPr lang="en-US" sz="1800" dirty="0"/>
              <a:t>,</a:t>
            </a:r>
            <a:r>
              <a:rPr lang="en-US" sz="1800" b="0" i="0" dirty="0">
                <a:effectLst/>
              </a:rPr>
              <a:t>and became the parent company of Google and several former Google subsidiaries.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ext, device, gauge&#10;&#10;Description automatically generated">
            <a:extLst>
              <a:ext uri="{FF2B5EF4-FFF2-40B4-BE49-F238E27FC236}">
                <a16:creationId xmlns:a16="http://schemas.microsoft.com/office/drawing/2014/main" id="{CE703104-8B97-882F-98F1-F9A6CC9F7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89" r="28761"/>
          <a:stretch/>
        </p:blipFill>
        <p:spPr>
          <a:xfrm>
            <a:off x="7887184" y="1216485"/>
            <a:ext cx="3781051" cy="3781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0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A84B152-3496-4C52-AF08-97AFFC09D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DA0601-9CA6-56FB-2908-873AEA7C9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393360" cy="1325563"/>
          </a:xfrm>
        </p:spPr>
        <p:txBody>
          <a:bodyPr>
            <a:normAutofit/>
          </a:bodyPr>
          <a:lstStyle/>
          <a:p>
            <a:r>
              <a:rPr lang="en-US" b="1" dirty="0"/>
              <a:t>Management Style/Philosophy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B2ADB95-0FA3-4BD7-A8AC-89D014A8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B2BD8-B48E-C639-CE5C-CD916F0B6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The main philosophy behind the creation of Alphabet Inc. (Google) was to streamline the management of Google's many businesses and investments, while also providing a framework for future growth and innovation.</a:t>
            </a:r>
          </a:p>
          <a:p>
            <a:pPr marL="0" indent="0">
              <a:buNone/>
            </a:pPr>
            <a:r>
              <a:rPr lang="en-US" sz="1800" b="1" dirty="0"/>
              <a:t>Decentralized decision-making: </a:t>
            </a:r>
          </a:p>
          <a:p>
            <a:pPr lvl="1"/>
            <a:r>
              <a:rPr lang="en-US" sz="1800" dirty="0"/>
              <a:t>Each subsidiary of Alphabet has a high level of autonomy, enabling it to take choices without asking the company's top management's consent.</a:t>
            </a:r>
          </a:p>
          <a:p>
            <a:endParaRPr lang="en-US" sz="1700" dirty="0"/>
          </a:p>
          <a:p>
            <a:endParaRPr lang="en-US" sz="1700" dirty="0"/>
          </a:p>
          <a:p>
            <a:endParaRPr lang="en-US" sz="17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24DBCE-E731-4B22-8181-A39C1D862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630884" cy="630884"/>
          </a:xfrm>
          <a:prstGeom prst="ellipse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CBF9756-6AC8-4C65-84DF-56FBFFA1D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0227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" name="Picture 6" descr="A group of people sitting around a table&#10;&#10;Description automatically generated with medium confidence">
            <a:extLst>
              <a:ext uri="{FF2B5EF4-FFF2-40B4-BE49-F238E27FC236}">
                <a16:creationId xmlns:a16="http://schemas.microsoft.com/office/drawing/2014/main" id="{D3874107-A62E-800D-B40C-7D08B4767E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35" r="24364" b="-2"/>
          <a:stretch/>
        </p:blipFill>
        <p:spPr>
          <a:xfrm>
            <a:off x="7751975" y="1075239"/>
            <a:ext cx="4128603" cy="4128603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385988-EAAF-4C27-AF8A-2BFBECAF3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3621FD4-D14D-45D5-9A57-9A2DE5EA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621D332-7329-4994-8836-C429A51B7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D20F754-35A9-4508-BE3C-C59996D14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6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A84B152-3496-4C52-AF08-97AFFC09D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FA8C5-1F05-7386-3CD3-C37EDB5C5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 b="1" dirty="0"/>
              <a:t>Management Style/Philosophy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B2ADB95-0FA3-4BD7-A8AC-89D014A8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FBC56-653E-54C1-EC56-60E6D36C8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Data-driven decision-making:</a:t>
            </a:r>
          </a:p>
          <a:p>
            <a:pPr lvl="1"/>
            <a:r>
              <a:rPr lang="en-US" sz="1800" dirty="0"/>
              <a:t> Alphabet Inc. is a major advocate of leveraging data and analytics to make wise choices. Data are used by the organization to assess the performance of various efforts, and innovation is encouraged.</a:t>
            </a:r>
          </a:p>
          <a:p>
            <a:pPr marL="0" indent="0">
              <a:buNone/>
            </a:pPr>
            <a:r>
              <a:rPr lang="en-US" sz="1800" b="1" dirty="0"/>
              <a:t>Flat organizational structure:</a:t>
            </a:r>
          </a:p>
          <a:p>
            <a:pPr lvl="1"/>
            <a:r>
              <a:rPr lang="en-US" sz="1800" dirty="0"/>
              <a:t> Alphabet Inc. has an organizational structure that is comparatively flat, with few hierarchical tiers separating lower-level staffers from high management. The collaboration and communication between teams is encouraged by this arrangement.</a:t>
            </a:r>
          </a:p>
          <a:p>
            <a:endParaRPr lang="en-US" sz="1500" dirty="0"/>
          </a:p>
          <a:p>
            <a:endParaRPr lang="en-US" sz="15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24DBCE-E731-4B22-8181-A39C1D862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630884" cy="630884"/>
          </a:xfrm>
          <a:prstGeom prst="ellipse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CBF9756-6AC8-4C65-84DF-56FBFFA1D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0227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1787BE2-049C-789A-D1EF-E25A6BBECE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12" r="24837" b="-2"/>
          <a:stretch/>
        </p:blipFill>
        <p:spPr>
          <a:xfrm>
            <a:off x="7751975" y="1075239"/>
            <a:ext cx="4128603" cy="4128603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385988-EAAF-4C27-AF8A-2BFBECAF3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3621FD4-D14D-45D5-9A57-9A2DE5EA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621D332-7329-4994-8836-C429A51B7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D20F754-35A9-4508-BE3C-C59996D14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538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A84B152-3496-4C52-AF08-97AFFC09D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8DC107-7DD9-ACCE-A885-CC36F2709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39336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KEY PEOPLE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B2ADB95-0FA3-4BD7-A8AC-89D014A8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E38E2F-A556-455A-9E3B-14AF5AE1ABE0}"/>
              </a:ext>
            </a:extLst>
          </p:cNvPr>
          <p:cNvSpPr txBox="1"/>
          <p:nvPr/>
        </p:nvSpPr>
        <p:spPr>
          <a:xfrm>
            <a:off x="838200" y="1825625"/>
            <a:ext cx="53933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Vanguard: </a:t>
            </a:r>
            <a:r>
              <a:rPr lang="en-US" dirty="0"/>
              <a:t>Investment Management Company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Black Rock : </a:t>
            </a:r>
            <a:r>
              <a:rPr lang="en-US" dirty="0"/>
              <a:t>Investment </a:t>
            </a:r>
            <a:r>
              <a:rPr lang="en-US" dirty="0" err="1"/>
              <a:t>Mangement</a:t>
            </a:r>
            <a:r>
              <a:rPr lang="en-US" dirty="0"/>
              <a:t> Company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Larry Page :  </a:t>
            </a:r>
            <a:r>
              <a:rPr lang="en-US" dirty="0"/>
              <a:t>CEO of Alphabet from 2015-2019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Sergey Brin: </a:t>
            </a:r>
            <a:r>
              <a:rPr lang="en-US" dirty="0"/>
              <a:t>President of Alphabet from 2015 -					2019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Sundar Pichai: </a:t>
            </a:r>
            <a:r>
              <a:rPr lang="en-US" dirty="0"/>
              <a:t>CEO of Alphabet from 2019 .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924DBCE-E731-4B22-8181-A39C1D862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630884" cy="630884"/>
          </a:xfrm>
          <a:prstGeom prst="ellipse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CBF9756-6AC8-4C65-84DF-56FBFFA1D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0227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4" name="Content Placeholder 13" descr="Diagram&#10;&#10;Description automatically generated">
            <a:extLst>
              <a:ext uri="{FF2B5EF4-FFF2-40B4-BE49-F238E27FC236}">
                <a16:creationId xmlns:a16="http://schemas.microsoft.com/office/drawing/2014/main" id="{0889DBE0-1373-B423-DAD8-866C14938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87" r="5010" b="-4"/>
          <a:stretch/>
        </p:blipFill>
        <p:spPr>
          <a:xfrm>
            <a:off x="7751975" y="1075239"/>
            <a:ext cx="4128603" cy="4128603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D385988-EAAF-4C27-AF8A-2BFBECAF3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3621FD4-D14D-45D5-9A57-9A2DE5EA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621D332-7329-4994-8836-C429A51B7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20F754-35A9-4508-BE3C-C59996D14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779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A84B152-3496-4C52-AF08-97AFFC09D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94E5C3-7F17-595D-A254-5D12363B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393360" cy="1325563"/>
          </a:xfrm>
        </p:spPr>
        <p:txBody>
          <a:bodyPr>
            <a:normAutofit/>
          </a:bodyPr>
          <a:lstStyle/>
          <a:p>
            <a:r>
              <a:rPr lang="en-US" b="1" dirty="0"/>
              <a:t>Applications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B2ADB95-0FA3-4BD7-A8AC-89D014A8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8B70A-248E-8454-B2EA-EA72C1EF6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Alphabet Inc. is a multifaceted multinational with a broad variety of operations and products. Alphabet has several products and services, some of which are as follows:</a:t>
            </a:r>
          </a:p>
          <a:p>
            <a:pPr marL="0" indent="0">
              <a:buNone/>
            </a:pPr>
            <a:r>
              <a:rPr lang="en-US" sz="1800" b="1" dirty="0"/>
              <a:t>Software services:</a:t>
            </a:r>
          </a:p>
          <a:p>
            <a:pPr lvl="1"/>
            <a:r>
              <a:rPr lang="en-US" sz="1800" dirty="0"/>
              <a:t> Search engines :- GOOGLE,CHROME,YOUTUBE</a:t>
            </a:r>
          </a:p>
          <a:p>
            <a:pPr lvl="1"/>
            <a:r>
              <a:rPr lang="en-US" sz="1800" dirty="0"/>
              <a:t> Cloud Services :-   GOOGLE CLOUD PLATFORM</a:t>
            </a:r>
          </a:p>
          <a:p>
            <a:pPr lvl="1"/>
            <a:r>
              <a:rPr lang="en-US" sz="1800" dirty="0"/>
              <a:t>operating system :- </a:t>
            </a:r>
            <a:r>
              <a:rPr lang="en-US" sz="1800" dirty="0" err="1"/>
              <a:t>Andorid</a:t>
            </a:r>
            <a:r>
              <a:rPr lang="en-US" sz="1800" dirty="0"/>
              <a:t> OPERATING</a:t>
            </a:r>
          </a:p>
          <a:p>
            <a:pPr marL="0" indent="0">
              <a:buNone/>
            </a:pPr>
            <a:r>
              <a:rPr lang="en-US" sz="1800" b="1" dirty="0"/>
              <a:t>Advertising:  </a:t>
            </a:r>
          </a:p>
          <a:p>
            <a:pPr lvl="1"/>
            <a:r>
              <a:rPr lang="en-US" sz="1800" dirty="0"/>
              <a:t>Google's, allows companies to target their ads at particular demographics and track the success of their products major platform like YouTube.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924DBCE-E731-4B22-8181-A39C1D862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630884" cy="630884"/>
          </a:xfrm>
          <a:prstGeom prst="ellipse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CBF9756-6AC8-4C65-84DF-56FBFFA1D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0227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 descr="Shape, arrow&#10;&#10;Description automatically generated">
            <a:extLst>
              <a:ext uri="{FF2B5EF4-FFF2-40B4-BE49-F238E27FC236}">
                <a16:creationId xmlns:a16="http://schemas.microsoft.com/office/drawing/2014/main" id="{656C7DEE-9663-1F8E-74B6-9B4AD01A8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50" r="-2" b="-2"/>
          <a:stretch/>
        </p:blipFill>
        <p:spPr>
          <a:xfrm>
            <a:off x="7751975" y="1075239"/>
            <a:ext cx="4128603" cy="4128603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D385988-EAAF-4C27-AF8A-2BFBECAF3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621FD4-D14D-45D5-9A57-9A2DE5EA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621D332-7329-4994-8836-C429A51B7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D20F754-35A9-4508-BE3C-C59996D14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30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A84B152-3496-4C52-AF08-97AFFC09D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902E5-8ED4-4911-F008-4DF5E3D46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65125"/>
            <a:ext cx="5545761" cy="1325563"/>
          </a:xfrm>
        </p:spPr>
        <p:txBody>
          <a:bodyPr>
            <a:normAutofit/>
          </a:bodyPr>
          <a:lstStyle/>
          <a:p>
            <a:r>
              <a:rPr lang="en-US" b="1" dirty="0"/>
              <a:t>Companies/Institutions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B2ADB95-0FA3-4BD7-A8AC-89D014A8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A7AA-BB4B-BC6E-D3EE-3ACF6D141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Autonomous vehicles:</a:t>
            </a:r>
          </a:p>
          <a:p>
            <a:pPr lvl="1"/>
            <a:r>
              <a:rPr lang="en-US" sz="1800" dirty="0"/>
              <a:t>Alphabet's </a:t>
            </a:r>
            <a:r>
              <a:rPr lang="en-US" sz="1800" b="1" dirty="0"/>
              <a:t>Waymo</a:t>
            </a:r>
            <a:r>
              <a:rPr lang="en-US" sz="1800" dirty="0"/>
              <a:t> division is a pioneer in the development of self-driving  which has the potential to transform transportation and lower the number of accidents brought on by human error.</a:t>
            </a:r>
          </a:p>
          <a:p>
            <a:pPr marL="0" indent="0">
              <a:buNone/>
            </a:pPr>
            <a:r>
              <a:rPr lang="en-US" sz="1800" b="1" dirty="0"/>
              <a:t>Healthcare:</a:t>
            </a:r>
          </a:p>
          <a:p>
            <a:pPr lvl="1"/>
            <a:r>
              <a:rPr lang="en-US" sz="1800" dirty="0"/>
              <a:t>The </a:t>
            </a:r>
            <a:r>
              <a:rPr lang="en-US" sz="1800" b="1" dirty="0"/>
              <a:t>Verily</a:t>
            </a:r>
            <a:r>
              <a:rPr lang="en-US" sz="1800" dirty="0"/>
              <a:t> division of Alphabet is committed to utilizing technology to enhance healthcare results. Projects range from smart contact lenses to cutting-edge medical imaging</a:t>
            </a:r>
          </a:p>
          <a:p>
            <a:endParaRPr lang="en-US" sz="15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924DBCE-E731-4B22-8181-A39C1D862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630884" cy="630884"/>
          </a:xfrm>
          <a:prstGeom prst="ellipse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CBF9756-6AC8-4C65-84DF-56FBFFA1D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0227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 descr="A small white car&#10;&#10;Description automatically generated">
            <a:extLst>
              <a:ext uri="{FF2B5EF4-FFF2-40B4-BE49-F238E27FC236}">
                <a16:creationId xmlns:a16="http://schemas.microsoft.com/office/drawing/2014/main" id="{5535ED59-2DB1-0A0D-DCC3-4E68A8102B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48" r="29652"/>
          <a:stretch/>
        </p:blipFill>
        <p:spPr>
          <a:xfrm>
            <a:off x="7751975" y="1075239"/>
            <a:ext cx="4128603" cy="4128603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D385988-EAAF-4C27-AF8A-2BFBECAF3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621FD4-D14D-45D5-9A57-9A2DE5EA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621D332-7329-4994-8836-C429A51B7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D20F754-35A9-4508-BE3C-C59996D14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178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A84B152-3496-4C52-AF08-97AFFC09D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F8A23E-64AF-100D-E51D-2FF5DB193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365125"/>
            <a:ext cx="5494961" cy="1325563"/>
          </a:xfrm>
        </p:spPr>
        <p:txBody>
          <a:bodyPr>
            <a:normAutofit/>
          </a:bodyPr>
          <a:lstStyle/>
          <a:p>
            <a:r>
              <a:rPr lang="en-US" b="1" dirty="0"/>
              <a:t>Companies/Institutions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B2ADB95-0FA3-4BD7-A8AC-89D014A8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3B217-B8BD-D4A3-B0D7-859C56A50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Robotics: </a:t>
            </a:r>
          </a:p>
          <a:p>
            <a:pPr lvl="1"/>
            <a:r>
              <a:rPr lang="en-US" sz="1800" dirty="0"/>
              <a:t>With initiatives ranging from drone delivery to robotic arms for manufacturing, Alphabet has extensively invested in robotics technology.</a:t>
            </a:r>
          </a:p>
          <a:p>
            <a:pPr marL="0" indent="0">
              <a:buNone/>
            </a:pPr>
            <a:r>
              <a:rPr lang="en-US" sz="1800" b="1" dirty="0"/>
              <a:t>Internet access:  </a:t>
            </a:r>
          </a:p>
          <a:p>
            <a:pPr lvl="1"/>
            <a:r>
              <a:rPr lang="en-US" sz="1800" dirty="0"/>
              <a:t>With initiatives like </a:t>
            </a:r>
            <a:r>
              <a:rPr lang="en-US" sz="1800" b="1" dirty="0"/>
              <a:t>Project Loon</a:t>
            </a:r>
            <a:r>
              <a:rPr lang="en-US" sz="1800" dirty="0"/>
              <a:t>, which employs high-altitude balloons to offer internet connectivity, and </a:t>
            </a:r>
            <a:r>
              <a:rPr lang="en-US" sz="1800" b="1" dirty="0"/>
              <a:t>Google Fiber</a:t>
            </a:r>
            <a:r>
              <a:rPr lang="en-US" sz="1800" dirty="0"/>
              <a:t>, Alphabet's Access business is focused on increasing internet access in developing areas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24DBCE-E731-4B22-8181-A39C1D862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630884" cy="630884"/>
          </a:xfrm>
          <a:prstGeom prst="ellipse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CBF9756-6AC8-4C65-84DF-56FBFFA1D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0227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" name="Picture 6" descr="A picture containing outdoor, cloud&#10;&#10;Description automatically generated">
            <a:extLst>
              <a:ext uri="{FF2B5EF4-FFF2-40B4-BE49-F238E27FC236}">
                <a16:creationId xmlns:a16="http://schemas.microsoft.com/office/drawing/2014/main" id="{E281568C-4E24-862F-CD92-E1DDAD7A93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50" r="1" b="20589"/>
          <a:stretch/>
        </p:blipFill>
        <p:spPr>
          <a:xfrm>
            <a:off x="7751975" y="1075239"/>
            <a:ext cx="4128603" cy="4128603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385988-EAAF-4C27-AF8A-2BFBECAF3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3621FD4-D14D-45D5-9A57-9A2DE5EA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621D332-7329-4994-8836-C429A51B7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D20F754-35A9-4508-BE3C-C59996D14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504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654</TotalTime>
  <Words>779</Words>
  <Application>Microsoft Macintosh PowerPoint</Application>
  <PresentationFormat>Widescreen</PresentationFormat>
  <Paragraphs>65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Alphabet Inc. (Google)</vt:lpstr>
      <vt:lpstr>Alphabet Inc. (Google)</vt:lpstr>
      <vt:lpstr>HISTORY</vt:lpstr>
      <vt:lpstr>Management Style/Philosophy</vt:lpstr>
      <vt:lpstr>Management Style/Philosophy</vt:lpstr>
      <vt:lpstr>KEY PEOPLE</vt:lpstr>
      <vt:lpstr>Applications</vt:lpstr>
      <vt:lpstr>Companies/Institutions</vt:lpstr>
      <vt:lpstr>Companies/Institutions</vt:lpstr>
      <vt:lpstr>Opinion</vt:lpstr>
      <vt:lpstr>Quiz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Alphabet Inc. (Google)</dc:title>
  <dc:creator>Mandumula, Sai Parthish</dc:creator>
  <cp:lastModifiedBy>Mandumula, Sai Parthish</cp:lastModifiedBy>
  <cp:revision>45</cp:revision>
  <dcterms:created xsi:type="dcterms:W3CDTF">2023-04-16T15:45:11Z</dcterms:created>
  <dcterms:modified xsi:type="dcterms:W3CDTF">2023-04-17T02:44:21Z</dcterms:modified>
</cp:coreProperties>
</file>